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76" r:id="rId6"/>
    <p:sldId id="263" r:id="rId7"/>
    <p:sldId id="261" r:id="rId8"/>
    <p:sldId id="265" r:id="rId9"/>
    <p:sldId id="267" r:id="rId10"/>
    <p:sldId id="269" r:id="rId11"/>
    <p:sldId id="262" r:id="rId12"/>
    <p:sldId id="272" r:id="rId13"/>
    <p:sldId id="288" r:id="rId14"/>
    <p:sldId id="258" r:id="rId15"/>
    <p:sldId id="271" r:id="rId16"/>
    <p:sldId id="274" r:id="rId17"/>
    <p:sldId id="275" r:id="rId18"/>
    <p:sldId id="278" r:id="rId19"/>
    <p:sldId id="283" r:id="rId20"/>
    <p:sldId id="279" r:id="rId21"/>
    <p:sldId id="280" r:id="rId22"/>
    <p:sldId id="284" r:id="rId23"/>
    <p:sldId id="285" r:id="rId24"/>
    <p:sldId id="281" r:id="rId25"/>
    <p:sldId id="282" r:id="rId26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B5EE2-BDF1-4A69-9D33-35749E501066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1D4B6-4E5F-4086-90FB-F2A71DEFC7B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3590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FE4B78-BDFD-403D-9EBD-D843E1E5F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33F8B96-5911-4E27-B3EF-7A100EEE9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DBB2A24-18BD-4B58-9908-CD9A85B1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C537D48-ECF8-4E48-98AC-2B91EBE3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BF60A51-CF17-4D80-B5BF-FAF57D1D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637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549C2E-7BA8-4E06-BCA3-74D7AF5E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865257E7-1932-4A90-998C-BE98AB1D8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22F4F028-AABD-4154-9D82-CBE2B6BD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A62701C-EDB8-43C9-8098-1D87DBDC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84A1538-0B2E-41BC-B3A4-C3E9203E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0400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B9C81EC4-2A9E-4C13-B63C-C6B08AF38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252776BF-1AFC-4EAD-9FFF-8CE97F6D8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7AF44C1-B446-4795-9084-B9106B4ED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07A2728-0159-4BF8-BAB3-7A7D0BB8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650F8BB-C2BF-4526-8FED-92645B71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693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2E51D5-CCA4-44B1-A15F-F09607B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80F57E4-1AC5-4637-BF58-F78DC665E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02402E7-62A4-48A1-9342-BD18D53D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02DD68E-95A9-475A-B743-46DC5991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A037B9E-65B1-4AC0-9B5D-C5BFB1F61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3213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9D67DC-F0E1-4644-A22B-6AEE93C1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A5E0BBF-5126-4346-8AF9-CFD560EFF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C8F8327-C9E5-4A81-AC68-4B18BE3C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1D53A77-F471-4E6A-A1D9-E6698B4A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220A2F3-6056-47E2-958B-84D7CE27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7662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A6ADB1-8D8E-45C2-B76D-00AFA34A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B95513A-48DA-4E13-9B01-565215C2C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D494FA1-1803-4B94-B047-31873D676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8F698C6-07CB-4B3C-87C5-0C5A54D5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16CBDED7-BF31-4D5B-BA6F-DF87B5F1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941B1D5-A10F-4F9D-983C-E22D9E5F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3350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12027F-3140-4068-913D-825CE1A4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E35A928-0B46-4E09-812C-ACA091BA5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E160C282-4784-496E-8637-99EB3AD0E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50712F2-F9AC-484E-A6A7-CE6F06A44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74E1A1D3-EEEC-435D-9677-47F5F5521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DB8E5563-5C6E-4478-9F37-CCFC3CBA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F0F0E72F-A22F-4210-A564-AAD9DA53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AA983508-C270-4595-AF25-28C4011B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7238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5B143C-123C-4B0E-BE42-D4AB84CA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F1B276F4-5ED6-4028-8AE8-85AFA4CE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9E94082E-9D5E-43C7-909A-00FC88A1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0C6D0D10-643B-419E-A8AE-C4BE8CAB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7825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57159576-959F-445D-B407-544682A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049D00EA-8E12-4B36-80B3-05D2E24F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068BF9C-DE2A-4943-AAD1-FFB087DB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0104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78A559-EC6E-4478-8C30-6216130D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10B8851-E6AD-4DEF-A5CF-69A4F178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3F03860-B106-46D0-B95F-C23E4B5D8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BEEBE8FF-7B1E-4AB2-A5DE-EBE9F297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EB41F917-5872-4D56-BDDA-D87216A9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8A08F9E0-42DE-4510-8A67-24DBD4FB3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6299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A3B18D-BE40-40B2-BD36-9418F7A4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0D1ED463-51E7-4905-8B46-84453E1DB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27E408B-6CBF-4122-ABB5-AB7629659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6524C5C-F5A0-45E3-80EF-2F4823B6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2A3349F8-3B13-4340-B44D-F6A31ADA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9D3D35B7-4E0E-428C-9145-3717208A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1663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38BAE4F3-E0F8-48E5-8C08-283E467D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7681D36-63F2-45EC-B986-04B0BE81D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EB7C8442-FE0A-40CC-9DBA-1E8193189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D4E8A-AC2E-46F1-AB49-A56C65FD01B1}" type="datetimeFigureOut">
              <a:rPr lang="sk-SK" smtClean="0"/>
              <a:t>18.2.2021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A85658D-B0F8-45ED-BC9D-7FBB2EB70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7F5B262-8BAA-4715-A106-D6D4DE18F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C72EE-74E9-492E-938E-B33E6CC97B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1759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C51B95-9363-4287-A0D1-2737709CC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383"/>
            <a:ext cx="9144000" cy="2387600"/>
          </a:xfrm>
        </p:spPr>
        <p:txBody>
          <a:bodyPr>
            <a:normAutofit/>
          </a:bodyPr>
          <a:lstStyle/>
          <a:p>
            <a:r>
              <a:rPr lang="sk-SK" sz="7200" dirty="0">
                <a:latin typeface="Agency FB" panose="020B0503020202020204" pitchFamily="34" charset="0"/>
              </a:rPr>
              <a:t>Základná štruktúra života - bunka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F918E35-CD47-4D8B-BF0E-0EB48A928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D5F81C-685C-44D8-BE11-4058225B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6668"/>
            <a:ext cx="2547154" cy="250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9FD4B5E-AAC2-49A1-BC28-DB3F3FF9B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509" y="3700088"/>
            <a:ext cx="4057357" cy="303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836F47B-69CE-4CAA-B3B4-14D9BF666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53" y="2976668"/>
            <a:ext cx="5099447" cy="250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F4DE3E7-F3F5-4C0A-8D10-10F44D5C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866" y="3694569"/>
            <a:ext cx="3840125" cy="303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24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44015" y="408181"/>
            <a:ext cx="8208912" cy="4555493"/>
          </a:xfrm>
        </p:spPr>
        <p:txBody>
          <a:bodyPr/>
          <a:lstStyle/>
          <a:p>
            <a:pPr marL="0" indent="0">
              <a:buNone/>
            </a:pPr>
            <a:r>
              <a:rPr lang="sk-SK" sz="2400" b="1" dirty="0">
                <a:solidFill>
                  <a:srgbClr val="9900CC"/>
                </a:solidFill>
              </a:rPr>
              <a:t>MITOCHONDRIE</a:t>
            </a:r>
          </a:p>
          <a:p>
            <a:pPr marL="0" indent="0">
              <a:buNone/>
            </a:pPr>
            <a:r>
              <a:rPr lang="sk-SK" sz="2400" b="1" dirty="0"/>
              <a:t>prebieha v nich bunkové dýchanie, pri ktorom sa uvoľňuje energia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927" y="253421"/>
            <a:ext cx="3637578" cy="374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ástupný symbol obsahu 2">
            <a:extLst>
              <a:ext uri="{FF2B5EF4-FFF2-40B4-BE49-F238E27FC236}">
                <a16:creationId xmlns:a16="http://schemas.microsoft.com/office/drawing/2014/main" id="{B7BDA377-B77C-43CA-87B7-C8646CFF6393}"/>
              </a:ext>
            </a:extLst>
          </p:cNvPr>
          <p:cNvSpPr txBox="1">
            <a:spLocks/>
          </p:cNvSpPr>
          <p:nvPr/>
        </p:nvSpPr>
        <p:spPr>
          <a:xfrm>
            <a:off x="244015" y="2054154"/>
            <a:ext cx="8568952" cy="467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400" b="1" dirty="0">
                <a:solidFill>
                  <a:srgbClr val="9900CC"/>
                </a:solidFill>
              </a:rPr>
              <a:t>VAKUOLY </a:t>
            </a:r>
            <a:r>
              <a:rPr lang="sk-SK" sz="2400" b="1" dirty="0"/>
              <a:t>obsahujú bunkovú šťavu,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k-SK" sz="2400" b="1" dirty="0"/>
              <a:t>sú v nich zásobné látky, cukry, bielkoviny, voda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k-S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sk-SK" b="1" dirty="0"/>
              <a:t>					VAKUOLY ČRIEVIČKY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k-SK" b="1" dirty="0"/>
              <a:t>					potravové- trávia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k-SK" b="1" dirty="0"/>
              <a:t>					stiahnuteľné- vylučujú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k-SK" b="1" dirty="0"/>
          </a:p>
          <a:p>
            <a:pPr marL="0" indent="0">
              <a:buFont typeface="Arial" panose="020B0604020202020204" pitchFamily="34" charset="0"/>
              <a:buNone/>
            </a:pPr>
            <a:endParaRPr lang="sk-SK" b="1" dirty="0"/>
          </a:p>
          <a:p>
            <a:pPr marL="0" indent="0">
              <a:buFont typeface="Arial" panose="020B0604020202020204" pitchFamily="34" charset="0"/>
              <a:buNone/>
            </a:pPr>
            <a:endParaRPr lang="sk-SK" b="1" dirty="0"/>
          </a:p>
          <a:p>
            <a:pPr marL="0" indent="0">
              <a:buFont typeface="Arial" panose="020B0604020202020204" pitchFamily="34" charset="0"/>
              <a:buNone/>
            </a:pPr>
            <a:endParaRPr lang="sk-SK" b="1" dirty="0"/>
          </a:p>
          <a:p>
            <a:pPr marL="0" indent="0">
              <a:buFont typeface="Arial" panose="020B0604020202020204" pitchFamily="34" charset="0"/>
              <a:buNone/>
            </a:pPr>
            <a:endParaRPr lang="sk-SK" b="1" dirty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B505195-FFA7-4523-8D7B-ED9D93567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5" y="3240850"/>
            <a:ext cx="4183472" cy="320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0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198783" y="476673"/>
            <a:ext cx="11794434" cy="4730451"/>
          </a:xfrm>
        </p:spPr>
        <p:txBody>
          <a:bodyPr/>
          <a:lstStyle/>
          <a:p>
            <a:pPr marL="0" indent="0">
              <a:buNone/>
            </a:pPr>
            <a:r>
              <a:rPr lang="sk-SK" b="1" dirty="0"/>
              <a:t>Bunka obsahuje aj </a:t>
            </a:r>
            <a:r>
              <a:rPr lang="sk-SK" b="1" dirty="0">
                <a:solidFill>
                  <a:srgbClr val="9900CC"/>
                </a:solidFill>
              </a:rPr>
              <a:t>NEŽIVÉ ČASTI (súčasť cytoplazmy):</a:t>
            </a:r>
          </a:p>
          <a:p>
            <a:pPr marL="0" indent="0">
              <a:buNone/>
            </a:pPr>
            <a:r>
              <a:rPr lang="sk-SK" sz="2400" dirty="0">
                <a:solidFill>
                  <a:srgbClr val="9900CC"/>
                </a:solidFill>
              </a:rPr>
              <a:t>1.zásobné látky</a:t>
            </a:r>
          </a:p>
          <a:p>
            <a:pPr marL="0" indent="0">
              <a:buNone/>
            </a:pPr>
            <a:r>
              <a:rPr lang="sk-SK" sz="2400" dirty="0"/>
              <a:t>škrobové, bielkovinové zrná</a:t>
            </a:r>
          </a:p>
          <a:p>
            <a:pPr marL="0" indent="0">
              <a:buNone/>
            </a:pPr>
            <a:r>
              <a:rPr lang="sk-SK" sz="2400" dirty="0"/>
              <a:t>glykogén</a:t>
            </a:r>
          </a:p>
          <a:p>
            <a:pPr marL="0" indent="0">
              <a:buNone/>
            </a:pPr>
            <a:r>
              <a:rPr lang="sk-SK" sz="2400" dirty="0"/>
              <a:t>tukové kvapôčky</a:t>
            </a:r>
          </a:p>
          <a:p>
            <a:pPr marL="0" indent="0">
              <a:buNone/>
            </a:pPr>
            <a:r>
              <a:rPr lang="sk-SK" sz="2400" dirty="0">
                <a:solidFill>
                  <a:srgbClr val="9900CC"/>
                </a:solidFill>
              </a:rPr>
              <a:t>2.kryštáliky anorganických látok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92" y="3655228"/>
            <a:ext cx="3768414" cy="310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442" y="3655228"/>
            <a:ext cx="5677666" cy="310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76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207569" y="260649"/>
            <a:ext cx="7632847" cy="4483485"/>
          </a:xfrm>
        </p:spPr>
        <p:txBody>
          <a:bodyPr/>
          <a:lstStyle/>
          <a:p>
            <a:pPr marL="0" indent="0" algn="ctr">
              <a:buNone/>
            </a:pPr>
            <a:r>
              <a:rPr lang="sk-SK" b="1" dirty="0"/>
              <a:t>ROZDIEL MEDZI RASTLINNOU A ŽIVOČÍŠNOU BUNKOU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34AF982-D7DA-44E9-B11D-5317FA3D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3" t="17762" r="32174" b="28879"/>
          <a:stretch/>
        </p:blipFill>
        <p:spPr>
          <a:xfrm>
            <a:off x="291548" y="1590365"/>
            <a:ext cx="5407643" cy="4351338"/>
          </a:xfrm>
          <a:prstGeom prst="rect">
            <a:avLst/>
          </a:prstGeom>
        </p:spPr>
      </p:pic>
      <p:pic>
        <p:nvPicPr>
          <p:cNvPr id="6" name="Picture 2" descr="Živočíšna bunka">
            <a:extLst>
              <a:ext uri="{FF2B5EF4-FFF2-40B4-BE49-F238E27FC236}">
                <a16:creationId xmlns:a16="http://schemas.microsoft.com/office/drawing/2014/main" id="{D46E8639-7FAE-4020-8A52-E22684FF3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483" y="1685081"/>
            <a:ext cx="6095238" cy="41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207569" y="260649"/>
            <a:ext cx="7632847" cy="4483485"/>
          </a:xfrm>
        </p:spPr>
        <p:txBody>
          <a:bodyPr/>
          <a:lstStyle/>
          <a:p>
            <a:pPr marL="0" indent="0" algn="ctr">
              <a:buNone/>
            </a:pPr>
            <a:r>
              <a:rPr lang="sk-SK" b="1" dirty="0"/>
              <a:t>ROZDIEL MEDZI RASTLINNOU A ŽIVOČÍŠNOU BUNKOU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31" y="1521624"/>
            <a:ext cx="5434656" cy="490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6" y="1862769"/>
            <a:ext cx="5511494" cy="422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045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3AE197-6071-4307-AFE7-4B7CCC2B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60304" cy="1325563"/>
          </a:xfrm>
        </p:spPr>
        <p:txBody>
          <a:bodyPr/>
          <a:lstStyle/>
          <a:p>
            <a:r>
              <a:rPr lang="sk-SK" dirty="0"/>
              <a:t>Rastlinná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B8F1282-5F82-49E5-896A-DF420B42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2209" cy="435133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sk-SK" b="0" i="0" dirty="0" err="1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chloroplasty</a:t>
            </a:r>
            <a:endParaRPr lang="sk-SK" b="0" i="0" dirty="0">
              <a:solidFill>
                <a:srgbClr val="4D4D4D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sk-SK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vakuoly</a:t>
            </a:r>
          </a:p>
          <a:p>
            <a:pPr algn="l">
              <a:buFont typeface="+mj-lt"/>
              <a:buAutoNum type="arabicPeriod"/>
            </a:pPr>
            <a:r>
              <a:rPr lang="sk-SK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cytoplazmatická membrána</a:t>
            </a:r>
          </a:p>
          <a:p>
            <a:pPr algn="l">
              <a:buFont typeface="+mj-lt"/>
              <a:buAutoNum type="arabicPeriod"/>
            </a:pPr>
            <a:r>
              <a:rPr lang="sk-SK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bunková stena</a:t>
            </a:r>
          </a:p>
          <a:p>
            <a:pPr algn="l">
              <a:buFont typeface="+mj-lt"/>
              <a:buAutoNum type="arabicPeriod"/>
            </a:pPr>
            <a:r>
              <a:rPr lang="sk-SK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jadro</a:t>
            </a:r>
          </a:p>
          <a:p>
            <a:pPr algn="l">
              <a:buFont typeface="+mj-lt"/>
              <a:buAutoNum type="arabicPeriod"/>
            </a:pPr>
            <a:r>
              <a:rPr lang="sk-SK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cytoplazma</a:t>
            </a:r>
          </a:p>
          <a:p>
            <a:pPr algn="l">
              <a:buFont typeface="+mj-lt"/>
              <a:buAutoNum type="arabicPeriod"/>
            </a:pPr>
            <a:r>
              <a:rPr lang="sk-SK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mitochondrie</a:t>
            </a:r>
          </a:p>
          <a:p>
            <a:endParaRPr lang="sk-SK" dirty="0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42729A37-9E00-4913-9E58-4280FF977A1A}"/>
              </a:ext>
            </a:extLst>
          </p:cNvPr>
          <p:cNvSpPr txBox="1">
            <a:spLocks/>
          </p:cNvSpPr>
          <p:nvPr/>
        </p:nvSpPr>
        <p:spPr>
          <a:xfrm>
            <a:off x="5920409" y="365124"/>
            <a:ext cx="3760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Živočíšna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B2D639E0-F1D9-4C8A-99AB-C223FBCC564F}"/>
              </a:ext>
            </a:extLst>
          </p:cNvPr>
          <p:cNvSpPr txBox="1"/>
          <p:nvPr/>
        </p:nvSpPr>
        <p:spPr>
          <a:xfrm>
            <a:off x="5920409" y="1825624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k-SK" sz="28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cytoplazma</a:t>
            </a:r>
          </a:p>
          <a:p>
            <a:pPr algn="l">
              <a:buFont typeface="+mj-lt"/>
              <a:buAutoNum type="arabicPeriod"/>
            </a:pPr>
            <a:r>
              <a:rPr lang="sk-SK" sz="28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jadro</a:t>
            </a:r>
          </a:p>
          <a:p>
            <a:pPr algn="l">
              <a:buFont typeface="+mj-lt"/>
              <a:buAutoNum type="arabicPeriod"/>
            </a:pPr>
            <a:r>
              <a:rPr lang="sk-SK" sz="28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cytoplazmatická membrána</a:t>
            </a:r>
          </a:p>
          <a:p>
            <a:pPr algn="l">
              <a:buFont typeface="+mj-lt"/>
              <a:buAutoNum type="arabicPeriod"/>
            </a:pPr>
            <a:r>
              <a:rPr lang="sk-SK" sz="2800" b="0" i="0" dirty="0">
                <a:solidFill>
                  <a:srgbClr val="4D4D4D"/>
                </a:solidFill>
                <a:effectLst/>
                <a:latin typeface="arial" panose="020B0604020202020204" pitchFamily="34" charset="0"/>
              </a:rPr>
              <a:t>mitochondrie</a:t>
            </a:r>
          </a:p>
        </p:txBody>
      </p:sp>
    </p:spTree>
    <p:extLst>
      <p:ext uri="{BB962C8B-B14F-4D97-AF65-F5344CB8AC3E}">
        <p14:creationId xmlns:p14="http://schemas.microsoft.com/office/powerpoint/2010/main" val="140364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91549" y="620688"/>
            <a:ext cx="11304104" cy="4411477"/>
          </a:xfrm>
        </p:spPr>
        <p:txBody>
          <a:bodyPr/>
          <a:lstStyle/>
          <a:p>
            <a:pPr marL="0" indent="0">
              <a:buNone/>
            </a:pPr>
            <a:r>
              <a:rPr lang="sk-SK" b="1" dirty="0">
                <a:solidFill>
                  <a:srgbClr val="C00000"/>
                </a:solidFill>
              </a:rPr>
              <a:t>VÝŽIVA BUNKY</a:t>
            </a:r>
          </a:p>
          <a:p>
            <a:pPr>
              <a:buFont typeface="Wingdings" pitchFamily="2" charset="2"/>
              <a:buChar char="v"/>
            </a:pPr>
            <a:r>
              <a:rPr lang="sk-SK" sz="2400" b="1" dirty="0"/>
              <a:t>	</a:t>
            </a:r>
            <a:r>
              <a:rPr lang="sk-SK" sz="2400" b="1" i="1" dirty="0">
                <a:solidFill>
                  <a:srgbClr val="C00000"/>
                </a:solidFill>
              </a:rPr>
              <a:t>rastlinné bunky </a:t>
            </a:r>
            <a:r>
              <a:rPr lang="sk-SK" sz="2400" b="1" dirty="0"/>
              <a:t>- si tvoria organické látky z anorganických  fotosyntézou</a:t>
            </a:r>
          </a:p>
          <a:p>
            <a:pPr>
              <a:buFont typeface="Wingdings" pitchFamily="2" charset="2"/>
              <a:buChar char="v"/>
            </a:pPr>
            <a:r>
              <a:rPr lang="sk-SK" sz="2400" b="1" dirty="0"/>
              <a:t>	</a:t>
            </a:r>
            <a:r>
              <a:rPr lang="sk-SK" sz="2400" b="1" i="1" dirty="0">
                <a:solidFill>
                  <a:srgbClr val="C00000"/>
                </a:solidFill>
              </a:rPr>
              <a:t>živočíšne bunky,</a:t>
            </a:r>
            <a:r>
              <a:rPr lang="sk-SK" sz="2400" b="1" dirty="0"/>
              <a:t> </a:t>
            </a:r>
            <a:r>
              <a:rPr lang="sk-SK" sz="2400" b="1" i="1" dirty="0">
                <a:solidFill>
                  <a:srgbClr val="C00000"/>
                </a:solidFill>
              </a:rPr>
              <a:t>bakteriálne, bunky húb </a:t>
            </a:r>
            <a:r>
              <a:rPr lang="sk-SK" sz="2400" b="1" i="1" dirty="0"/>
              <a:t>-</a:t>
            </a:r>
            <a:r>
              <a:rPr lang="sk-SK" sz="2400" b="1" i="1" dirty="0">
                <a:solidFill>
                  <a:srgbClr val="C00000"/>
                </a:solidFill>
              </a:rPr>
              <a:t> </a:t>
            </a:r>
            <a:r>
              <a:rPr lang="sk-SK" sz="2400" b="1" dirty="0"/>
              <a:t>organické látky musia prijímať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928105"/>
            <a:ext cx="4412276" cy="3309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636912"/>
            <a:ext cx="3006840" cy="40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758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19537" y="188641"/>
            <a:ext cx="7592971" cy="261046"/>
          </a:xfrm>
        </p:spPr>
        <p:txBody>
          <a:bodyPr>
            <a:normAutofit fontScale="90000"/>
          </a:bodyPr>
          <a:lstStyle/>
          <a:p>
            <a:r>
              <a:rPr lang="sk-SK" dirty="0"/>
              <a:t>Správne spoj: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1775521" y="836712"/>
            <a:ext cx="4229199" cy="5760640"/>
          </a:xfrm>
        </p:spPr>
        <p:txBody>
          <a:bodyPr/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87280" y="836712"/>
            <a:ext cx="4301208" cy="5760640"/>
          </a:xfrm>
        </p:spPr>
        <p:txBody>
          <a:bodyPr/>
          <a:lstStyle/>
          <a:p>
            <a:endParaRPr lang="sk-SK" dirty="0"/>
          </a:p>
        </p:txBody>
      </p:sp>
      <p:sp>
        <p:nvSpPr>
          <p:cNvPr id="5" name="Ovál 4"/>
          <p:cNvSpPr/>
          <p:nvPr/>
        </p:nvSpPr>
        <p:spPr>
          <a:xfrm>
            <a:off x="2113057" y="1409800"/>
            <a:ext cx="3456384" cy="79208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6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sk-SK" sz="1600" dirty="0">
                <a:ln>
                  <a:solidFill>
                    <a:schemeClr val="bg1"/>
                  </a:solidFill>
                </a:ln>
              </a:rPr>
              <a:t>Miesto, kde prebieha bunkové dýchanie</a:t>
            </a:r>
            <a:endParaRPr lang="sk-SK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sk-SK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Ovál 5"/>
          <p:cNvSpPr/>
          <p:nvPr/>
        </p:nvSpPr>
        <p:spPr>
          <a:xfrm>
            <a:off x="2011842" y="2204864"/>
            <a:ext cx="3456384" cy="79208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dirty="0">
                <a:ln>
                  <a:solidFill>
                    <a:schemeClr val="bg1"/>
                  </a:solidFill>
                </a:ln>
              </a:rPr>
              <a:t>Prebieha fotosyntéza</a:t>
            </a:r>
          </a:p>
        </p:txBody>
      </p:sp>
      <p:sp>
        <p:nvSpPr>
          <p:cNvPr id="7" name="Ovál 6"/>
          <p:cNvSpPr/>
          <p:nvPr/>
        </p:nvSpPr>
        <p:spPr>
          <a:xfrm>
            <a:off x="1717013" y="3213437"/>
            <a:ext cx="4248472" cy="9277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dirty="0">
                <a:ln>
                  <a:solidFill>
                    <a:schemeClr val="bg1"/>
                  </a:solidFill>
                </a:ln>
              </a:rPr>
              <a:t>Chráni bunku, dáva bunke tvar a pevnosť,</a:t>
            </a:r>
          </a:p>
          <a:p>
            <a:pPr algn="ctr"/>
            <a:r>
              <a:rPr lang="sk-SK" sz="1600" dirty="0">
                <a:ln>
                  <a:solidFill>
                    <a:schemeClr val="bg1"/>
                  </a:solidFill>
                </a:ln>
              </a:rPr>
              <a:t>prepúšťa látky</a:t>
            </a:r>
          </a:p>
        </p:txBody>
      </p:sp>
      <p:sp>
        <p:nvSpPr>
          <p:cNvPr id="10" name="Ovál 9"/>
          <p:cNvSpPr/>
          <p:nvPr/>
        </p:nvSpPr>
        <p:spPr>
          <a:xfrm>
            <a:off x="2149075" y="4167984"/>
            <a:ext cx="3456384" cy="79208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6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sk-SK" sz="1600" dirty="0">
                <a:ln>
                  <a:solidFill>
                    <a:schemeClr val="bg1"/>
                  </a:solidFill>
                </a:ln>
              </a:rPr>
              <a:t>Miesta vzniku bielkovín</a:t>
            </a:r>
            <a:endParaRPr lang="sk-SK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sk-SK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Ovál 10"/>
          <p:cNvSpPr/>
          <p:nvPr/>
        </p:nvSpPr>
        <p:spPr>
          <a:xfrm>
            <a:off x="2149074" y="4984700"/>
            <a:ext cx="3456384" cy="79208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6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sk-SK" sz="1600" dirty="0">
                <a:ln>
                  <a:solidFill>
                    <a:schemeClr val="bg1"/>
                  </a:solidFill>
                </a:ln>
              </a:rPr>
              <a:t>Zásobáreň látok, vody</a:t>
            </a:r>
          </a:p>
        </p:txBody>
      </p:sp>
      <p:sp>
        <p:nvSpPr>
          <p:cNvPr id="12" name="Ovál 11"/>
          <p:cNvSpPr/>
          <p:nvPr/>
        </p:nvSpPr>
        <p:spPr>
          <a:xfrm>
            <a:off x="2011843" y="5805264"/>
            <a:ext cx="3730849" cy="79208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600" dirty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sk-SK" sz="1600" dirty="0">
                <a:ln>
                  <a:solidFill>
                    <a:schemeClr val="bg1"/>
                  </a:solidFill>
                </a:ln>
              </a:rPr>
              <a:t>Miesto, kde je uložená genetická informácia</a:t>
            </a:r>
            <a:endParaRPr lang="sk-SK" dirty="0">
              <a:ln>
                <a:solidFill>
                  <a:schemeClr val="bg1"/>
                </a:solidFill>
              </a:ln>
            </a:endParaRPr>
          </a:p>
          <a:p>
            <a:pPr algn="ctr"/>
            <a:endParaRPr lang="sk-SK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Ovál 12"/>
          <p:cNvSpPr/>
          <p:nvPr/>
        </p:nvSpPr>
        <p:spPr>
          <a:xfrm>
            <a:off x="2054564" y="764704"/>
            <a:ext cx="3456384" cy="6450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ln>
                  <a:solidFill>
                    <a:schemeClr val="bg1"/>
                  </a:solidFill>
                </a:ln>
              </a:rPr>
              <a:t>Riadi deje v bunke</a:t>
            </a:r>
          </a:p>
        </p:txBody>
      </p:sp>
      <p:sp>
        <p:nvSpPr>
          <p:cNvPr id="15" name="Ovál 14"/>
          <p:cNvSpPr/>
          <p:nvPr/>
        </p:nvSpPr>
        <p:spPr>
          <a:xfrm>
            <a:off x="6528048" y="1019618"/>
            <a:ext cx="3456384" cy="6450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ln>
                  <a:solidFill>
                    <a:schemeClr val="bg1"/>
                  </a:solidFill>
                </a:ln>
                <a:solidFill>
                  <a:srgbClr val="9900CC"/>
                </a:solidFill>
              </a:rPr>
              <a:t>CHLOROPLASY</a:t>
            </a:r>
          </a:p>
        </p:txBody>
      </p:sp>
      <p:sp>
        <p:nvSpPr>
          <p:cNvPr id="16" name="Ovál 15"/>
          <p:cNvSpPr/>
          <p:nvPr/>
        </p:nvSpPr>
        <p:spPr>
          <a:xfrm>
            <a:off x="6532009" y="1955812"/>
            <a:ext cx="3456384" cy="6450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ln>
                  <a:solidFill>
                    <a:schemeClr val="bg1"/>
                  </a:solidFill>
                </a:ln>
                <a:solidFill>
                  <a:srgbClr val="9900CC"/>
                </a:solidFill>
              </a:rPr>
              <a:t>JADRO</a:t>
            </a:r>
          </a:p>
        </p:txBody>
      </p:sp>
      <p:sp>
        <p:nvSpPr>
          <p:cNvPr id="17" name="Ovál 16"/>
          <p:cNvSpPr/>
          <p:nvPr/>
        </p:nvSpPr>
        <p:spPr>
          <a:xfrm>
            <a:off x="6532009" y="2780928"/>
            <a:ext cx="3456384" cy="64807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ln>
                  <a:solidFill>
                    <a:schemeClr val="bg1"/>
                  </a:solidFill>
                </a:ln>
                <a:solidFill>
                  <a:srgbClr val="9900CC"/>
                </a:solidFill>
              </a:rPr>
              <a:t>RIBOZÓMY</a:t>
            </a:r>
          </a:p>
        </p:txBody>
      </p:sp>
      <p:sp>
        <p:nvSpPr>
          <p:cNvPr id="18" name="Ovál 17"/>
          <p:cNvSpPr/>
          <p:nvPr/>
        </p:nvSpPr>
        <p:spPr>
          <a:xfrm>
            <a:off x="6625346" y="3543700"/>
            <a:ext cx="3456384" cy="6450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ln>
                  <a:solidFill>
                    <a:schemeClr val="bg1"/>
                  </a:solidFill>
                </a:ln>
                <a:solidFill>
                  <a:srgbClr val="9900CC"/>
                </a:solidFill>
              </a:rPr>
              <a:t>MITOCHONDRIE</a:t>
            </a:r>
          </a:p>
        </p:txBody>
      </p:sp>
      <p:sp>
        <p:nvSpPr>
          <p:cNvPr id="19" name="Ovál 18"/>
          <p:cNvSpPr/>
          <p:nvPr/>
        </p:nvSpPr>
        <p:spPr>
          <a:xfrm>
            <a:off x="6744072" y="4374484"/>
            <a:ext cx="3456384" cy="6450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ln>
                  <a:solidFill>
                    <a:schemeClr val="bg1"/>
                  </a:solidFill>
                </a:ln>
                <a:solidFill>
                  <a:srgbClr val="9900CC"/>
                </a:solidFill>
              </a:rPr>
              <a:t>VAKUOLY</a:t>
            </a:r>
          </a:p>
        </p:txBody>
      </p:sp>
      <p:sp>
        <p:nvSpPr>
          <p:cNvPr id="20" name="Ovál 19"/>
          <p:cNvSpPr/>
          <p:nvPr/>
        </p:nvSpPr>
        <p:spPr>
          <a:xfrm>
            <a:off x="6744072" y="5380744"/>
            <a:ext cx="3456384" cy="6450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ln>
                  <a:solidFill>
                    <a:schemeClr val="bg1"/>
                  </a:solidFill>
                </a:ln>
                <a:solidFill>
                  <a:srgbClr val="9900CC"/>
                </a:solidFill>
              </a:rPr>
              <a:t>BUNKOVÁ STENA</a:t>
            </a:r>
          </a:p>
        </p:txBody>
      </p:sp>
    </p:spTree>
    <p:extLst>
      <p:ext uri="{BB962C8B-B14F-4D97-AF65-F5344CB8AC3E}">
        <p14:creationId xmlns:p14="http://schemas.microsoft.com/office/powerpoint/2010/main" val="3885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D73F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4D73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6F48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6F48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6F48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6F48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EDD78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D78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EDD78"/>
                                      </p:to>
                                    </p:animClr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D78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847529" y="332657"/>
            <a:ext cx="7808995" cy="1267543"/>
          </a:xfrm>
        </p:spPr>
        <p:txBody>
          <a:bodyPr>
            <a:normAutofit fontScale="90000"/>
          </a:bodyPr>
          <a:lstStyle/>
          <a:p>
            <a:pPr algn="ctr"/>
            <a:r>
              <a:rPr lang="sk-SK" dirty="0"/>
              <a:t>Vyrieš prešmyčky a dozvieš sa názov najväčšej a najmenšej bunky</a:t>
            </a:r>
          </a:p>
        </p:txBody>
      </p:sp>
      <p:sp>
        <p:nvSpPr>
          <p:cNvPr id="5" name="Zaoblený obdĺžnik 4"/>
          <p:cNvSpPr/>
          <p:nvPr/>
        </p:nvSpPr>
        <p:spPr>
          <a:xfrm>
            <a:off x="1524001" y="2132856"/>
            <a:ext cx="4860031" cy="180020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400" dirty="0">
                <a:ln>
                  <a:solidFill>
                    <a:srgbClr val="003300"/>
                  </a:solidFill>
                </a:ln>
                <a:solidFill>
                  <a:schemeClr val="bg1"/>
                </a:solidFill>
              </a:rPr>
              <a:t>Š E O P R S T I    J C A V E</a:t>
            </a:r>
          </a:p>
          <a:p>
            <a:pPr algn="ctr"/>
            <a:endParaRPr lang="sk-SK" sz="2400" dirty="0">
              <a:ln>
                <a:solidFill>
                  <a:srgbClr val="0033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Zaoblený obdĺžnik 6"/>
          <p:cNvSpPr/>
          <p:nvPr/>
        </p:nvSpPr>
        <p:spPr>
          <a:xfrm>
            <a:off x="6528048" y="2108593"/>
            <a:ext cx="3960440" cy="1800200"/>
          </a:xfrm>
          <a:prstGeom prst="roundRect">
            <a:avLst/>
          </a:prstGeom>
          <a:ln w="57150">
            <a:solidFill>
              <a:srgbClr val="00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400" b="1" dirty="0">
                <a:solidFill>
                  <a:srgbClr val="C00000"/>
                </a:solidFill>
              </a:rPr>
              <a:t>E P M I S A R</a:t>
            </a:r>
          </a:p>
        </p:txBody>
      </p:sp>
      <p:sp>
        <p:nvSpPr>
          <p:cNvPr id="8" name="Zaoblený obdĺžnik 7"/>
          <p:cNvSpPr/>
          <p:nvPr/>
        </p:nvSpPr>
        <p:spPr>
          <a:xfrm>
            <a:off x="1542584" y="4293096"/>
            <a:ext cx="4860031" cy="180020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400" dirty="0">
                <a:ln>
                  <a:solidFill>
                    <a:srgbClr val="003300"/>
                  </a:solidFill>
                </a:ln>
                <a:solidFill>
                  <a:schemeClr val="bg1"/>
                </a:solidFill>
              </a:rPr>
              <a:t> P Š T R O S I E   V A J C E</a:t>
            </a:r>
          </a:p>
          <a:p>
            <a:pPr algn="ctr"/>
            <a:endParaRPr lang="sk-SK" sz="2400" dirty="0">
              <a:ln>
                <a:solidFill>
                  <a:srgbClr val="0033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Zaoblený obdĺžnik 9"/>
          <p:cNvSpPr/>
          <p:nvPr/>
        </p:nvSpPr>
        <p:spPr>
          <a:xfrm>
            <a:off x="6680448" y="4293096"/>
            <a:ext cx="3960440" cy="1800200"/>
          </a:xfrm>
          <a:prstGeom prst="roundRect">
            <a:avLst/>
          </a:prstGeom>
          <a:ln w="57150">
            <a:solidFill>
              <a:srgbClr val="00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400" b="1" dirty="0">
                <a:solidFill>
                  <a:srgbClr val="C00000"/>
                </a:solidFill>
              </a:rPr>
              <a:t> S P E R M I A</a:t>
            </a:r>
          </a:p>
        </p:txBody>
      </p:sp>
    </p:spTree>
    <p:extLst>
      <p:ext uri="{BB962C8B-B14F-4D97-AF65-F5344CB8AC3E}">
        <p14:creationId xmlns:p14="http://schemas.microsoft.com/office/powerpoint/2010/main" val="56259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7" grpId="0" animBg="1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5D978A-D20E-45FF-95DF-940D999E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Úlohy na opakovanie</a:t>
            </a:r>
          </a:p>
        </p:txBody>
      </p:sp>
      <p:pic>
        <p:nvPicPr>
          <p:cNvPr id="3074" name="Picture 2" descr="Rastlinná bunka">
            <a:extLst>
              <a:ext uri="{FF2B5EF4-FFF2-40B4-BE49-F238E27FC236}">
                <a16:creationId xmlns:a16="http://schemas.microsoft.com/office/drawing/2014/main" id="{4F16E5F4-4852-478C-8BA9-2086BB8DDC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56487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AA051C46-A0AB-436B-AAEC-CD739F3D3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3" t="17762" r="32174" b="28879"/>
          <a:stretch/>
        </p:blipFill>
        <p:spPr>
          <a:xfrm>
            <a:off x="6096000" y="1749392"/>
            <a:ext cx="54076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82B73D-DEF2-40AA-B309-57B01FC8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122" name="Picture 2" descr="Živočíšna bunka">
            <a:extLst>
              <a:ext uri="{FF2B5EF4-FFF2-40B4-BE49-F238E27FC236}">
                <a16:creationId xmlns:a16="http://schemas.microsoft.com/office/drawing/2014/main" id="{EDE6DE82-E2FD-45D2-A15E-EBB9F66948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89" y="1801072"/>
            <a:ext cx="6095238" cy="41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Živočíšna bunka">
            <a:extLst>
              <a:ext uri="{FF2B5EF4-FFF2-40B4-BE49-F238E27FC236}">
                <a16:creationId xmlns:a16="http://schemas.microsoft.com/office/drawing/2014/main" id="{E67D715D-A37C-41E2-AEF1-78973D23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7" y="2080591"/>
            <a:ext cx="5847535" cy="39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5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FA554D-72A1-40EE-B471-9F83C739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203717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sk-SK" b="1" u="sng" dirty="0"/>
              <a:t>Robert </a:t>
            </a:r>
            <a:r>
              <a:rPr lang="sk-SK" b="1" u="sng" dirty="0" err="1"/>
              <a:t>Hooke</a:t>
            </a:r>
            <a:endParaRPr lang="sk-SK" b="1" u="sng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50CA727-CB7E-46C1-9D64-95E090E1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404730"/>
            <a:ext cx="5157939" cy="5125003"/>
          </a:xfrm>
        </p:spPr>
        <p:txBody>
          <a:bodyPr>
            <a:normAutofit lnSpcReduction="10000"/>
          </a:bodyPr>
          <a:lstStyle/>
          <a:p>
            <a:r>
              <a:rPr lang="sk-SK" b="0" i="0" dirty="0">
                <a:effectLst/>
                <a:latin typeface="+mj-lt"/>
              </a:rPr>
              <a:t>Anglický fyzik </a:t>
            </a:r>
          </a:p>
          <a:p>
            <a:r>
              <a:rPr lang="sk-SK" b="0" i="0" dirty="0">
                <a:effectLst/>
                <a:latin typeface="+mj-lt"/>
              </a:rPr>
              <a:t>uskutočnil prvé pozorovania vlastnoručne zhotoveným primitívnym mikroskopom v roku </a:t>
            </a:r>
            <a:r>
              <a:rPr lang="sk-SK" dirty="0">
                <a:latin typeface="+mj-lt"/>
              </a:rPr>
              <a:t>1665</a:t>
            </a:r>
            <a:endParaRPr lang="sk-SK" b="0" i="0" dirty="0">
              <a:effectLst/>
              <a:latin typeface="+mj-lt"/>
            </a:endParaRPr>
          </a:p>
          <a:p>
            <a:r>
              <a:rPr lang="sk-SK" b="0" i="0" dirty="0">
                <a:effectLst/>
                <a:latin typeface="+mj-lt"/>
              </a:rPr>
              <a:t> Vo vzorke korkového dreva pozoroval malé komôrky, ktoré mu pripomínali bunky včelieho plástu, podľa ktorých ich aj pomenoval </a:t>
            </a:r>
            <a:r>
              <a:rPr lang="sk-SK" b="0" i="1" dirty="0" err="1">
                <a:effectLst/>
                <a:latin typeface="+mj-lt"/>
              </a:rPr>
              <a:t>celluly</a:t>
            </a:r>
            <a:r>
              <a:rPr lang="sk-SK" b="0" i="0" dirty="0">
                <a:effectLst/>
                <a:latin typeface="+mj-lt"/>
              </a:rPr>
              <a:t> – bunky. </a:t>
            </a:r>
          </a:p>
          <a:p>
            <a:r>
              <a:rPr lang="sk-SK" b="0" i="0" dirty="0">
                <a:effectLst/>
                <a:latin typeface="+mj-lt"/>
              </a:rPr>
              <a:t>Hoci </a:t>
            </a:r>
            <a:r>
              <a:rPr lang="sk-SK" b="0" i="0" dirty="0" err="1">
                <a:effectLst/>
                <a:latin typeface="+mj-lt"/>
              </a:rPr>
              <a:t>Hook</a:t>
            </a:r>
            <a:r>
              <a:rPr lang="sk-SK" b="0" i="0" dirty="0">
                <a:effectLst/>
                <a:latin typeface="+mj-lt"/>
              </a:rPr>
              <a:t> ako prvý pozoroval bunky, nerozumel ešte ich funkcii ani stavbe.</a:t>
            </a:r>
            <a:endParaRPr lang="sk-SK" dirty="0">
              <a:latin typeface="+mj-lt"/>
            </a:endParaRPr>
          </a:p>
        </p:txBody>
      </p:sp>
      <p:pic>
        <p:nvPicPr>
          <p:cNvPr id="1026" name="Picture 2" descr="Robert Hooke - Enlightenment Period:Philosophes &amp; Ideas">
            <a:extLst>
              <a:ext uri="{FF2B5EF4-FFF2-40B4-BE49-F238E27FC236}">
                <a16:creationId xmlns:a16="http://schemas.microsoft.com/office/drawing/2014/main" id="{F6436F40-633E-4E43-B745-8E139DA2E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r="29453"/>
          <a:stretch/>
        </p:blipFill>
        <p:spPr bwMode="auto">
          <a:xfrm>
            <a:off x="5568756" y="328267"/>
            <a:ext cx="6363936" cy="31007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obert Hooke - Enlightenment Period:Philosophes &amp; Ideas">
            <a:extLst>
              <a:ext uri="{FF2B5EF4-FFF2-40B4-BE49-F238E27FC236}">
                <a16:creationId xmlns:a16="http://schemas.microsoft.com/office/drawing/2014/main" id="{6CA5FF91-3FB8-4163-BA47-C077C2AAF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5"/>
          <a:stretch/>
        </p:blipFill>
        <p:spPr bwMode="auto">
          <a:xfrm>
            <a:off x="7771955" y="3854450"/>
            <a:ext cx="2312504" cy="26384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1F391F2-F7FE-4A44-A24C-59AE3739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k-SK" dirty="0"/>
              <a:t>Označ časti buniek spoločné pre rastlinnú aj živočíšnu bunku! 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675E9C40-303A-4E5B-9906-4FD740CF4970}"/>
              </a:ext>
            </a:extLst>
          </p:cNvPr>
          <p:cNvSpPr txBox="1"/>
          <p:nvPr/>
        </p:nvSpPr>
        <p:spPr>
          <a:xfrm>
            <a:off x="1007165" y="2199861"/>
            <a:ext cx="6679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sz="3600" dirty="0"/>
              <a:t>Jadro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sz="3600" dirty="0"/>
              <a:t>Cytoplazmatická membrána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sz="3600" dirty="0"/>
              <a:t>Vakuoly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sz="3600" dirty="0"/>
              <a:t>Mitochondrie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sz="3600" dirty="0" err="1"/>
              <a:t>Chloroplasty</a:t>
            </a:r>
            <a:endParaRPr lang="sk-SK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sz="3600" dirty="0"/>
              <a:t>Cytoplazma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sz="3600" dirty="0"/>
              <a:t>Bunková stena</a:t>
            </a:r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9E009994-BFA5-494E-894D-77C14C19F3CE}"/>
              </a:ext>
            </a:extLst>
          </p:cNvPr>
          <p:cNvSpPr/>
          <p:nvPr/>
        </p:nvSpPr>
        <p:spPr>
          <a:xfrm>
            <a:off x="1470991" y="2199861"/>
            <a:ext cx="1245705" cy="689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7BD1126E-EC76-4D6F-B4E2-2C77B957F6D4}"/>
              </a:ext>
            </a:extLst>
          </p:cNvPr>
          <p:cNvSpPr/>
          <p:nvPr/>
        </p:nvSpPr>
        <p:spPr>
          <a:xfrm>
            <a:off x="1470991" y="2732226"/>
            <a:ext cx="5433392" cy="6967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BEBAC60C-B74B-4EBE-9C40-90BFABAC7EC0}"/>
              </a:ext>
            </a:extLst>
          </p:cNvPr>
          <p:cNvSpPr/>
          <p:nvPr/>
        </p:nvSpPr>
        <p:spPr>
          <a:xfrm>
            <a:off x="1525601" y="3843270"/>
            <a:ext cx="2741599" cy="6967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B7D70917-5684-4A5D-B8B8-A4A0BFC893A0}"/>
              </a:ext>
            </a:extLst>
          </p:cNvPr>
          <p:cNvSpPr/>
          <p:nvPr/>
        </p:nvSpPr>
        <p:spPr>
          <a:xfrm>
            <a:off x="1371599" y="4954314"/>
            <a:ext cx="2741599" cy="689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18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882C8D-80FA-48D5-B9CF-327C2C52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281549"/>
            <a:ext cx="10515600" cy="1325563"/>
          </a:xfrm>
        </p:spPr>
        <p:txBody>
          <a:bodyPr/>
          <a:lstStyle/>
          <a:p>
            <a:r>
              <a:rPr lang="sk-SK" dirty="0"/>
              <a:t>Ako sa nazýva veda skúmajúca bunky?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71F9380-8937-4166-99AB-BCE6E68A8579}"/>
              </a:ext>
            </a:extLst>
          </p:cNvPr>
          <p:cNvSpPr txBox="1"/>
          <p:nvPr/>
        </p:nvSpPr>
        <p:spPr>
          <a:xfrm>
            <a:off x="437320" y="1503979"/>
            <a:ext cx="343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Botanika</a:t>
            </a:r>
          </a:p>
          <a:p>
            <a:r>
              <a:rPr lang="sk-SK" sz="2800" dirty="0"/>
              <a:t>Cytológia</a:t>
            </a:r>
          </a:p>
          <a:p>
            <a:r>
              <a:rPr lang="sk-SK" sz="2800" dirty="0"/>
              <a:t>Zoológia 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975D9580-3C96-4208-9AD0-CD626E8285BD}"/>
              </a:ext>
            </a:extLst>
          </p:cNvPr>
          <p:cNvSpPr txBox="1"/>
          <p:nvPr/>
        </p:nvSpPr>
        <p:spPr>
          <a:xfrm>
            <a:off x="437320" y="4520451"/>
            <a:ext cx="343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Jadro</a:t>
            </a:r>
          </a:p>
          <a:p>
            <a:r>
              <a:rPr lang="sk-SK" sz="2800" dirty="0"/>
              <a:t>Mitochondria </a:t>
            </a:r>
          </a:p>
          <a:p>
            <a:r>
              <a:rPr lang="sk-SK" sz="2800" dirty="0" err="1"/>
              <a:t>Chloroplast</a:t>
            </a:r>
            <a:r>
              <a:rPr lang="sk-SK" sz="2800" dirty="0"/>
              <a:t> </a:t>
            </a: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476871B0-A7B8-4C7C-8CF1-7A7C089B46A5}"/>
              </a:ext>
            </a:extLst>
          </p:cNvPr>
          <p:cNvSpPr txBox="1">
            <a:spLocks/>
          </p:cNvSpPr>
          <p:nvPr/>
        </p:nvSpPr>
        <p:spPr>
          <a:xfrm>
            <a:off x="291547" y="3238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V ktorej </a:t>
            </a:r>
            <a:r>
              <a:rPr lang="sk-SK" dirty="0" err="1"/>
              <a:t>organele</a:t>
            </a:r>
            <a:r>
              <a:rPr lang="sk-SK" dirty="0"/>
              <a:t> prebieha fotosyntéza?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904672E-D01F-4827-824A-ACB7CC3B0CEB}"/>
              </a:ext>
            </a:extLst>
          </p:cNvPr>
          <p:cNvSpPr/>
          <p:nvPr/>
        </p:nvSpPr>
        <p:spPr>
          <a:xfrm>
            <a:off x="437319" y="1896885"/>
            <a:ext cx="1577011" cy="689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C978F7D-6B60-4AD9-AEFB-E410DAE29D6C}"/>
              </a:ext>
            </a:extLst>
          </p:cNvPr>
          <p:cNvSpPr/>
          <p:nvPr/>
        </p:nvSpPr>
        <p:spPr>
          <a:xfrm>
            <a:off x="437319" y="5366417"/>
            <a:ext cx="1948072" cy="689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846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882C8D-80FA-48D5-B9CF-327C2C52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281549"/>
            <a:ext cx="10515600" cy="1325563"/>
          </a:xfrm>
        </p:spPr>
        <p:txBody>
          <a:bodyPr/>
          <a:lstStyle/>
          <a:p>
            <a:r>
              <a:rPr lang="sk-SK" dirty="0"/>
              <a:t>Ktorá </a:t>
            </a:r>
            <a:r>
              <a:rPr lang="sk-SK" dirty="0" err="1"/>
              <a:t>organela</a:t>
            </a:r>
            <a:r>
              <a:rPr lang="sk-SK" dirty="0"/>
              <a:t> slúži rastlinným bunkám ako </a:t>
            </a:r>
            <a:r>
              <a:rPr lang="sk-SK" dirty="0" err="1"/>
              <a:t>zásobareň</a:t>
            </a:r>
            <a:r>
              <a:rPr lang="sk-SK" dirty="0"/>
              <a:t> látok?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71F9380-8937-4166-99AB-BCE6E68A8579}"/>
              </a:ext>
            </a:extLst>
          </p:cNvPr>
          <p:cNvSpPr txBox="1"/>
          <p:nvPr/>
        </p:nvSpPr>
        <p:spPr>
          <a:xfrm>
            <a:off x="437320" y="1548943"/>
            <a:ext cx="343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Vakuola</a:t>
            </a:r>
          </a:p>
          <a:p>
            <a:r>
              <a:rPr lang="sk-SK" sz="2800" dirty="0"/>
              <a:t>Mitochondria</a:t>
            </a:r>
          </a:p>
          <a:p>
            <a:r>
              <a:rPr lang="sk-SK" sz="2800" dirty="0" err="1"/>
              <a:t>Chloroplast</a:t>
            </a:r>
            <a:endParaRPr lang="sk-SK" sz="2800" dirty="0"/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975D9580-3C96-4208-9AD0-CD626E8285BD}"/>
              </a:ext>
            </a:extLst>
          </p:cNvPr>
          <p:cNvSpPr txBox="1"/>
          <p:nvPr/>
        </p:nvSpPr>
        <p:spPr>
          <a:xfrm>
            <a:off x="437320" y="4520451"/>
            <a:ext cx="5353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Cytoplazmatická membrána</a:t>
            </a:r>
          </a:p>
          <a:p>
            <a:r>
              <a:rPr lang="sk-SK" sz="2800" dirty="0"/>
              <a:t>Bunková stena </a:t>
            </a:r>
          </a:p>
          <a:p>
            <a:r>
              <a:rPr lang="sk-SK" sz="2800" dirty="0"/>
              <a:t>Jadro </a:t>
            </a: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476871B0-A7B8-4C7C-8CF1-7A7C089B46A5}"/>
              </a:ext>
            </a:extLst>
          </p:cNvPr>
          <p:cNvSpPr txBox="1">
            <a:spLocks/>
          </p:cNvSpPr>
          <p:nvPr/>
        </p:nvSpPr>
        <p:spPr>
          <a:xfrm>
            <a:off x="291547" y="3238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Ktorá </a:t>
            </a:r>
            <a:r>
              <a:rPr lang="sk-SK" dirty="0" err="1"/>
              <a:t>organela</a:t>
            </a:r>
            <a:r>
              <a:rPr lang="sk-SK" dirty="0"/>
              <a:t> ohraničuje rastlinné bunky, tvorí vonkajšiu kostru bunky, dáva jej tvar, chráni bunku, </a:t>
            </a:r>
            <a:r>
              <a:rPr lang="sk-SK" dirty="0" err="1"/>
              <a:t>prepúšta</a:t>
            </a:r>
            <a:r>
              <a:rPr lang="sk-SK" dirty="0"/>
              <a:t> živiny a môže byť zásobárňou látok?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904672E-D01F-4827-824A-ACB7CC3B0CEB}"/>
              </a:ext>
            </a:extLst>
          </p:cNvPr>
          <p:cNvSpPr/>
          <p:nvPr/>
        </p:nvSpPr>
        <p:spPr>
          <a:xfrm>
            <a:off x="437319" y="1548943"/>
            <a:ext cx="1510751" cy="569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C978F7D-6B60-4AD9-AEFB-E410DAE29D6C}"/>
              </a:ext>
            </a:extLst>
          </p:cNvPr>
          <p:cNvSpPr/>
          <p:nvPr/>
        </p:nvSpPr>
        <p:spPr>
          <a:xfrm>
            <a:off x="437318" y="4910353"/>
            <a:ext cx="2319133" cy="689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771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882C8D-80FA-48D5-B9CF-327C2C52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281549"/>
            <a:ext cx="10515600" cy="1325563"/>
          </a:xfrm>
        </p:spPr>
        <p:txBody>
          <a:bodyPr/>
          <a:lstStyle/>
          <a:p>
            <a:r>
              <a:rPr lang="sk-SK" dirty="0"/>
              <a:t>Ktorá </a:t>
            </a:r>
            <a:r>
              <a:rPr lang="sk-SK" dirty="0" err="1"/>
              <a:t>organela</a:t>
            </a:r>
            <a:r>
              <a:rPr lang="sk-SK" dirty="0"/>
              <a:t> riadi život bunky a obsahuje genetické (dedičné) informácie?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71F9380-8937-4166-99AB-BCE6E68A8579}"/>
              </a:ext>
            </a:extLst>
          </p:cNvPr>
          <p:cNvSpPr txBox="1"/>
          <p:nvPr/>
        </p:nvSpPr>
        <p:spPr>
          <a:xfrm>
            <a:off x="437320" y="1548943"/>
            <a:ext cx="343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mitochondria</a:t>
            </a:r>
          </a:p>
          <a:p>
            <a:r>
              <a:rPr lang="sk-SK" sz="2800" dirty="0"/>
              <a:t>Jadro</a:t>
            </a:r>
          </a:p>
          <a:p>
            <a:r>
              <a:rPr lang="sk-SK" sz="2800" dirty="0" err="1"/>
              <a:t>Chloroplast</a:t>
            </a:r>
            <a:endParaRPr lang="sk-SK" sz="2800" dirty="0"/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975D9580-3C96-4208-9AD0-CD626E8285BD}"/>
              </a:ext>
            </a:extLst>
          </p:cNvPr>
          <p:cNvSpPr txBox="1"/>
          <p:nvPr/>
        </p:nvSpPr>
        <p:spPr>
          <a:xfrm>
            <a:off x="437320" y="4520451"/>
            <a:ext cx="5353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Cytoplazmatická membrána</a:t>
            </a:r>
          </a:p>
          <a:p>
            <a:r>
              <a:rPr lang="sk-SK" sz="2800" dirty="0"/>
              <a:t>Vakuola </a:t>
            </a:r>
          </a:p>
          <a:p>
            <a:r>
              <a:rPr lang="sk-SK" sz="2800" dirty="0"/>
              <a:t>Cytoplazma  </a:t>
            </a: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476871B0-A7B8-4C7C-8CF1-7A7C089B46A5}"/>
              </a:ext>
            </a:extLst>
          </p:cNvPr>
          <p:cNvSpPr txBox="1">
            <a:spLocks/>
          </p:cNvSpPr>
          <p:nvPr/>
        </p:nvSpPr>
        <p:spPr>
          <a:xfrm>
            <a:off x="291547" y="3238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Ako nazývame vnútorné prostredie bunky?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8904672E-D01F-4827-824A-ACB7CC3B0CEB}"/>
              </a:ext>
            </a:extLst>
          </p:cNvPr>
          <p:cNvSpPr/>
          <p:nvPr/>
        </p:nvSpPr>
        <p:spPr>
          <a:xfrm>
            <a:off x="351179" y="1938922"/>
            <a:ext cx="1510751" cy="569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C978F7D-6B60-4AD9-AEFB-E410DAE29D6C}"/>
              </a:ext>
            </a:extLst>
          </p:cNvPr>
          <p:cNvSpPr/>
          <p:nvPr/>
        </p:nvSpPr>
        <p:spPr>
          <a:xfrm>
            <a:off x="437320" y="5355903"/>
            <a:ext cx="2040839" cy="5892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480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A74420-02C9-43D9-9325-78207A5F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Ktorá </a:t>
            </a:r>
            <a:r>
              <a:rPr lang="sk-SK" dirty="0" err="1"/>
              <a:t>organela</a:t>
            </a:r>
            <a:r>
              <a:rPr lang="sk-SK" dirty="0"/>
              <a:t> je energetickou zásobárňou rastlinných aj živočíšnych buniek?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AA11D908-C90A-4A37-91E1-B252A066C80A}"/>
              </a:ext>
            </a:extLst>
          </p:cNvPr>
          <p:cNvSpPr txBox="1"/>
          <p:nvPr/>
        </p:nvSpPr>
        <p:spPr>
          <a:xfrm>
            <a:off x="838200" y="2501259"/>
            <a:ext cx="5353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mitochondria</a:t>
            </a:r>
          </a:p>
          <a:p>
            <a:r>
              <a:rPr lang="sk-SK" sz="2800" dirty="0" err="1"/>
              <a:t>chloroplast</a:t>
            </a:r>
            <a:endParaRPr lang="sk-SK" sz="2800" dirty="0"/>
          </a:p>
          <a:p>
            <a:r>
              <a:rPr lang="sk-SK" sz="2800" dirty="0"/>
              <a:t>jadro  </a:t>
            </a:r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FC4C4A27-6240-4BED-A11B-30FCC9CD7860}"/>
              </a:ext>
            </a:extLst>
          </p:cNvPr>
          <p:cNvSpPr/>
          <p:nvPr/>
        </p:nvSpPr>
        <p:spPr>
          <a:xfrm>
            <a:off x="689109" y="2501259"/>
            <a:ext cx="2358891" cy="5892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548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891AAF6-E5EC-4CC9-9B6B-35581A50F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03049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0" i="0" dirty="0">
                <a:solidFill>
                  <a:srgbClr val="008000"/>
                </a:solidFill>
                <a:effectLst/>
                <a:latin typeface="arial" panose="020B0604020202020204" pitchFamily="34" charset="0"/>
              </a:rPr>
              <a:t>Skús spraviť z dostupných materiálov model bunky. Podľa modelu odprezentuj pred triedou, čo vieš o bunke.</a:t>
            </a:r>
            <a:endParaRPr lang="sk-SK" sz="3600" dirty="0"/>
          </a:p>
        </p:txBody>
      </p:sp>
    </p:spTree>
    <p:extLst>
      <p:ext uri="{BB962C8B-B14F-4D97-AF65-F5344CB8AC3E}">
        <p14:creationId xmlns:p14="http://schemas.microsoft.com/office/powerpoint/2010/main" val="326539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borovna.sk – portál pre učiteľov">
            <a:extLst>
              <a:ext uri="{FF2B5EF4-FFF2-40B4-BE49-F238E27FC236}">
                <a16:creationId xmlns:a16="http://schemas.microsoft.com/office/drawing/2014/main" id="{C4970533-DB43-48B9-AC32-C37F3AA48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181" y="0"/>
            <a:ext cx="3337819" cy="197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3">
            <a:extLst>
              <a:ext uri="{FF2B5EF4-FFF2-40B4-BE49-F238E27FC236}">
                <a16:creationId xmlns:a16="http://schemas.microsoft.com/office/drawing/2014/main" id="{B186D85B-FB5D-4A90-8A06-52FD27BA5DB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685801" y="533400"/>
            <a:ext cx="10942092" cy="5791200"/>
          </a:xfrm>
        </p:spPr>
        <p:txBody>
          <a:bodyPr/>
          <a:lstStyle/>
          <a:p>
            <a:pPr marL="0" indent="0">
              <a:buNone/>
            </a:pPr>
            <a:r>
              <a:rPr lang="sk-SK" altLang="sk-SK" sz="4800" b="1" dirty="0">
                <a:solidFill>
                  <a:schemeClr val="accent2">
                    <a:lumMod val="75000"/>
                  </a:schemeClr>
                </a:solidFill>
              </a:rPr>
              <a:t>Bunka</a:t>
            </a:r>
            <a:r>
              <a:rPr lang="sk-SK" altLang="sk-SK" sz="4800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  <a:p>
            <a:r>
              <a:rPr lang="sk-SK" sz="2800" b="1" dirty="0"/>
              <a:t>je najmenšia stavebná a funkčná jednotka živých organizmov.</a:t>
            </a:r>
          </a:p>
          <a:p>
            <a:r>
              <a:rPr lang="sk-SK" altLang="sk-SK" dirty="0"/>
              <a:t>je viditeľná len pod mikroskopom </a:t>
            </a:r>
          </a:p>
          <a:p>
            <a:pPr marL="0" indent="0">
              <a:buNone/>
            </a:pPr>
            <a:endParaRPr lang="sk-SK" altLang="sk-SK" dirty="0"/>
          </a:p>
          <a:p>
            <a:pPr marL="0" indent="0">
              <a:buNone/>
            </a:pPr>
            <a:r>
              <a:rPr lang="sk-SK" b="0" i="0" dirty="0">
                <a:effectLst/>
              </a:rPr>
              <a:t>Veda skúmajúca bunky sa nazýva </a:t>
            </a:r>
            <a:r>
              <a:rPr lang="sk-SK" b="1" i="0" dirty="0">
                <a:effectLst/>
              </a:rPr>
              <a:t>cytológia</a:t>
            </a:r>
            <a:r>
              <a:rPr lang="sk-SK" b="0" i="0" dirty="0">
                <a:effectLst/>
              </a:rPr>
              <a:t>.</a:t>
            </a:r>
            <a:endParaRPr lang="sk-SK" altLang="sk-SK" dirty="0"/>
          </a:p>
          <a:p>
            <a:pPr>
              <a:buFont typeface="Wingdings" panose="05000000000000000000" pitchFamily="2" charset="2"/>
              <a:buNone/>
            </a:pPr>
            <a:endParaRPr lang="sk-SK" altLang="sk-SK" sz="2400" dirty="0"/>
          </a:p>
          <a:p>
            <a:pPr>
              <a:buFont typeface="Wingdings" panose="05000000000000000000" pitchFamily="2" charset="2"/>
              <a:buNone/>
            </a:pPr>
            <a:r>
              <a:rPr lang="sk-SK" altLang="sk-SK" b="1" u="sng" dirty="0"/>
              <a:t>Organizmy delíme na:</a:t>
            </a:r>
          </a:p>
          <a:p>
            <a:pPr marL="0" indent="0">
              <a:buNone/>
            </a:pPr>
            <a:r>
              <a:rPr lang="sk-SK" altLang="sk-SK" b="1" dirty="0">
                <a:solidFill>
                  <a:srgbClr val="FF0066"/>
                </a:solidFill>
              </a:rPr>
              <a:t>Jednobunkové</a:t>
            </a:r>
            <a:r>
              <a:rPr lang="sk-SK" altLang="sk-SK" dirty="0"/>
              <a:t> – telo tvorí len jedna bunka</a:t>
            </a:r>
          </a:p>
          <a:p>
            <a:pPr marL="0" indent="0">
              <a:buNone/>
            </a:pPr>
            <a:r>
              <a:rPr lang="sk-SK" altLang="sk-SK" b="1" dirty="0">
                <a:solidFill>
                  <a:srgbClr val="FF0066"/>
                </a:solidFill>
              </a:rPr>
              <a:t>Mnohobunkové</a:t>
            </a:r>
            <a:r>
              <a:rPr lang="sk-SK" altLang="sk-SK" dirty="0">
                <a:solidFill>
                  <a:srgbClr val="FF0066"/>
                </a:solidFill>
              </a:rPr>
              <a:t> </a:t>
            </a:r>
            <a:r>
              <a:rPr lang="sk-SK" altLang="sk-SK" dirty="0"/>
              <a:t>– telo je zložené z veľkého množstva buniek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4682A6C-7158-40DF-AE89-AEDC629D0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751" y="4795117"/>
            <a:ext cx="2694249" cy="2018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62388-BB9C-452A-B760-A6FD20534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92" y="2466145"/>
            <a:ext cx="2694248" cy="2018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145773" y="1267301"/>
            <a:ext cx="8693426" cy="63773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k-SK" b="1" u="sng" dirty="0"/>
              <a:t>V bunke prebiehajú</a:t>
            </a:r>
            <a:r>
              <a:rPr lang="sk-SK" b="1" dirty="0"/>
              <a:t>:</a:t>
            </a:r>
          </a:p>
          <a:p>
            <a:pPr marL="514350" indent="-514350">
              <a:buAutoNum type="arabicPeriod"/>
            </a:pPr>
            <a:r>
              <a:rPr lang="sk-SK" b="1" dirty="0">
                <a:solidFill>
                  <a:srgbClr val="9900CC"/>
                </a:solidFill>
              </a:rPr>
              <a:t>všetky životné funkcie: </a:t>
            </a:r>
          </a:p>
          <a:p>
            <a:r>
              <a:rPr lang="sk-SK" dirty="0"/>
              <a:t>dýchanie</a:t>
            </a:r>
          </a:p>
          <a:p>
            <a:r>
              <a:rPr lang="sk-SK" dirty="0"/>
              <a:t>príjem potravy</a:t>
            </a:r>
          </a:p>
          <a:p>
            <a:r>
              <a:rPr lang="sk-SK" dirty="0"/>
              <a:t>vylučovanie odpadových látok</a:t>
            </a:r>
          </a:p>
          <a:p>
            <a:r>
              <a:rPr lang="sk-SK" dirty="0"/>
              <a:t>rozmnožovanie</a:t>
            </a:r>
          </a:p>
          <a:p>
            <a:pPr marL="0" indent="0">
              <a:buNone/>
            </a:pPr>
            <a:r>
              <a:rPr lang="sk-SK" b="1" dirty="0"/>
              <a:t>2. </a:t>
            </a:r>
            <a:r>
              <a:rPr lang="sk-SK" b="1" dirty="0">
                <a:solidFill>
                  <a:srgbClr val="9900CC"/>
                </a:solidFill>
              </a:rPr>
              <a:t>chemické procesy </a:t>
            </a:r>
            <a:r>
              <a:rPr lang="sk-SK" dirty="0"/>
              <a:t>= premena látok (metabolizmus)</a:t>
            </a:r>
          </a:p>
          <a:p>
            <a:pPr marL="0" indent="0">
              <a:buNone/>
            </a:pPr>
            <a:r>
              <a:rPr lang="sk-SK" b="1" dirty="0"/>
              <a:t>3. </a:t>
            </a:r>
            <a:r>
              <a:rPr lang="sk-SK" b="1" dirty="0">
                <a:solidFill>
                  <a:srgbClr val="9900CC"/>
                </a:solidFill>
              </a:rPr>
              <a:t>prenos genetickej informácie</a:t>
            </a:r>
            <a:endParaRPr lang="en-GB" b="1" dirty="0">
              <a:solidFill>
                <a:srgbClr val="9900C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4" y="3429000"/>
            <a:ext cx="3366053" cy="29845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09" y="318052"/>
            <a:ext cx="4202048" cy="2647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29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94D288-DC70-4E07-8D3C-D4DEF861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04" y="320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k-SK" sz="5400" b="1" u="sng" dirty="0"/>
              <a:t>Bunkové povrchy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53D7465-9926-41C8-829C-C73776F5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83" y="2186609"/>
            <a:ext cx="6096000" cy="4351338"/>
          </a:xfrm>
        </p:spPr>
        <p:txBody>
          <a:bodyPr/>
          <a:lstStyle/>
          <a:p>
            <a:pPr marL="0" indent="0">
              <a:buNone/>
            </a:pPr>
            <a:r>
              <a:rPr lang="sk-SK" sz="2800" b="1" dirty="0">
                <a:solidFill>
                  <a:srgbClr val="9900CC"/>
                </a:solidFill>
              </a:rPr>
              <a:t>BUNKOVÁ STENA</a:t>
            </a:r>
          </a:p>
          <a:p>
            <a:pPr marL="0" indent="0">
              <a:buNone/>
            </a:pPr>
            <a:r>
              <a:rPr lang="sk-SK" sz="2800" b="1" dirty="0"/>
              <a:t>je v bunkách rastlín, húb, baktérií</a:t>
            </a:r>
          </a:p>
          <a:p>
            <a:pPr marL="0" indent="0">
              <a:buNone/>
            </a:pPr>
            <a:r>
              <a:rPr lang="sk-SK" sz="2800" b="1" i="1" dirty="0">
                <a:solidFill>
                  <a:schemeClr val="accent5">
                    <a:lumMod val="75000"/>
                  </a:schemeClr>
                </a:solidFill>
              </a:rPr>
              <a:t>FUNKCIA: </a:t>
            </a:r>
          </a:p>
          <a:p>
            <a:r>
              <a:rPr lang="sk-SK" sz="2800" b="1" dirty="0"/>
              <a:t>chráni vnútro bunky</a:t>
            </a:r>
          </a:p>
          <a:p>
            <a:r>
              <a:rPr lang="sk-SK" sz="2800" b="1" dirty="0"/>
              <a:t>dáva jej tvar a pevnosť</a:t>
            </a:r>
          </a:p>
          <a:p>
            <a:r>
              <a:rPr lang="sk-SK" sz="2800" b="1" dirty="0"/>
              <a:t>prepúšťa vodu a iné látky</a:t>
            </a:r>
          </a:p>
          <a:p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052D5552-9EDD-4A73-85BE-5019773C63F6}"/>
              </a:ext>
            </a:extLst>
          </p:cNvPr>
          <p:cNvSpPr txBox="1"/>
          <p:nvPr/>
        </p:nvSpPr>
        <p:spPr>
          <a:xfrm>
            <a:off x="5973417" y="1974574"/>
            <a:ext cx="60960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k-SK" sz="2800" b="1" dirty="0">
                <a:solidFill>
                  <a:srgbClr val="9900CC"/>
                </a:solidFill>
              </a:rPr>
              <a:t>CYTOPLAZMATICKÁ MEMBRÁNA (blana)</a:t>
            </a:r>
          </a:p>
          <a:p>
            <a:pPr marL="0" indent="0">
              <a:buNone/>
            </a:pPr>
            <a:r>
              <a:rPr lang="sk-SK" sz="2800" b="1" dirty="0"/>
              <a:t>je tvorená z bielkovín, cukrov a tukov</a:t>
            </a:r>
          </a:p>
          <a:p>
            <a:pPr marL="0" indent="0">
              <a:buNone/>
            </a:pPr>
            <a:r>
              <a:rPr lang="sk-SK" sz="2800" b="1" i="1" dirty="0">
                <a:solidFill>
                  <a:srgbClr val="C00000"/>
                </a:solidFill>
              </a:rPr>
              <a:t>FUNKCIA: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sk-SK" sz="2400" b="1" i="1" dirty="0"/>
              <a:t>Pokrýva bunku, prepúšťa látky (najmä vodu) a živiny do jej vnútra a z bunky von do okolia</a:t>
            </a:r>
          </a:p>
          <a:p>
            <a:pPr>
              <a:buFont typeface="Courier New" pitchFamily="49" charset="0"/>
              <a:buChar char="o"/>
            </a:pPr>
            <a:r>
              <a:rPr lang="sk-SK" sz="2400" b="1" dirty="0"/>
              <a:t>je polopriepustná, prepúšťa len niektoré látky</a:t>
            </a:r>
          </a:p>
        </p:txBody>
      </p:sp>
    </p:spTree>
    <p:extLst>
      <p:ext uri="{BB962C8B-B14F-4D97-AF65-F5344CB8AC3E}">
        <p14:creationId xmlns:p14="http://schemas.microsoft.com/office/powerpoint/2010/main" val="348557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07367" y="599304"/>
            <a:ext cx="4615207" cy="10572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sz="3900" b="1" dirty="0">
                <a:solidFill>
                  <a:srgbClr val="9900CC"/>
                </a:solidFill>
              </a:rPr>
              <a:t>BUNKOVÁ STENA</a:t>
            </a:r>
          </a:p>
          <a:p>
            <a:pPr marL="0" indent="0">
              <a:buNone/>
            </a:pPr>
            <a:r>
              <a:rPr lang="sk-SK" sz="2400" b="1" dirty="0"/>
              <a:t>	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7" y="1853608"/>
            <a:ext cx="5256584" cy="315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ástupný symbol obsahu 2">
            <a:extLst>
              <a:ext uri="{FF2B5EF4-FFF2-40B4-BE49-F238E27FC236}">
                <a16:creationId xmlns:a16="http://schemas.microsoft.com/office/drawing/2014/main" id="{D9577E40-D151-4399-8368-AF9757DF7E01}"/>
              </a:ext>
            </a:extLst>
          </p:cNvPr>
          <p:cNvSpPr txBox="1">
            <a:spLocks/>
          </p:cNvSpPr>
          <p:nvPr/>
        </p:nvSpPr>
        <p:spPr>
          <a:xfrm>
            <a:off x="5790929" y="602260"/>
            <a:ext cx="8579867" cy="4483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b="1" dirty="0">
                <a:solidFill>
                  <a:srgbClr val="9900CC"/>
                </a:solidFill>
              </a:rPr>
              <a:t>CYTOPLAZMATICKÁ MEMBRÁNA (blana)</a:t>
            </a:r>
            <a:endParaRPr lang="sk-SK" b="1" dirty="0"/>
          </a:p>
          <a:p>
            <a:pPr marL="0" indent="0">
              <a:buFont typeface="Arial" panose="020B0604020202020204" pitchFamily="34" charset="0"/>
              <a:buNone/>
            </a:pPr>
            <a:endParaRPr lang="sk-SK" b="1" dirty="0"/>
          </a:p>
          <a:p>
            <a:pPr marL="0" indent="0">
              <a:buFont typeface="Arial" panose="020B0604020202020204" pitchFamily="34" charset="0"/>
              <a:buNone/>
            </a:pPr>
            <a:endParaRPr lang="sk-SK" b="1" dirty="0"/>
          </a:p>
          <a:p>
            <a:pPr marL="0" indent="0">
              <a:buFont typeface="Arial" panose="020B0604020202020204" pitchFamily="34" charset="0"/>
              <a:buNone/>
            </a:pPr>
            <a:endParaRPr lang="sk-SK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767C2C0-D721-4BB5-85C8-A6C4E6A5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929" y="1853608"/>
            <a:ext cx="5931280" cy="3493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58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51791" y="2703442"/>
            <a:ext cx="11648661" cy="372386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sk-SK" sz="5400" b="1" dirty="0"/>
              <a:t>BUNKOVÉ ORGANELY</a:t>
            </a:r>
          </a:p>
          <a:p>
            <a:pPr marL="0" indent="0" algn="ctr">
              <a:buNone/>
            </a:pPr>
            <a:endParaRPr lang="sk-SK" sz="4000" b="1" dirty="0"/>
          </a:p>
        </p:txBody>
      </p:sp>
    </p:spTree>
    <p:extLst>
      <p:ext uri="{BB962C8B-B14F-4D97-AF65-F5344CB8AC3E}">
        <p14:creationId xmlns:p14="http://schemas.microsoft.com/office/powerpoint/2010/main" val="45251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81854E6-F2EE-4EC4-B457-C26D9CC7C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64" y="433248"/>
            <a:ext cx="1951866" cy="277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119270" y="537344"/>
            <a:ext cx="10153194" cy="6533321"/>
          </a:xfrm>
        </p:spPr>
        <p:txBody>
          <a:bodyPr/>
          <a:lstStyle/>
          <a:p>
            <a:pPr marL="0" indent="0">
              <a:buNone/>
            </a:pPr>
            <a:r>
              <a:rPr lang="sk-SK" sz="2400" b="1" dirty="0">
                <a:solidFill>
                  <a:srgbClr val="9900CC"/>
                </a:solidFill>
              </a:rPr>
              <a:t>CYTOPLAZMA</a:t>
            </a:r>
          </a:p>
          <a:p>
            <a:pPr marL="0" indent="0">
              <a:buNone/>
            </a:pPr>
            <a:r>
              <a:rPr lang="sk-SK" sz="2400" b="1" dirty="0"/>
              <a:t>je tekutá časť vnútra bunky, </a:t>
            </a:r>
          </a:p>
          <a:p>
            <a:pPr marL="0" indent="0">
              <a:buNone/>
            </a:pPr>
            <a:r>
              <a:rPr lang="sk-SK" sz="2400" b="1" dirty="0"/>
              <a:t>obsahuje zásobné látky, kryštáliky</a:t>
            </a:r>
          </a:p>
          <a:p>
            <a:pPr marL="0" indent="0">
              <a:buNone/>
            </a:pPr>
            <a:r>
              <a:rPr lang="sk-SK" sz="2400" b="1" i="1" dirty="0">
                <a:solidFill>
                  <a:srgbClr val="C00000"/>
                </a:solidFill>
              </a:rPr>
              <a:t>FUNKCIA:</a:t>
            </a:r>
            <a:r>
              <a:rPr lang="sk-SK" sz="2400" b="1" dirty="0"/>
              <a:t> prebiehajú v nej chemické deje, výmena látok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695" y="2250934"/>
            <a:ext cx="2862472" cy="2146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530" y="0"/>
            <a:ext cx="2862470" cy="2146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40C9622D-5FF7-4D73-94CC-E87DF3BFE027}"/>
              </a:ext>
            </a:extLst>
          </p:cNvPr>
          <p:cNvSpPr txBox="1"/>
          <p:nvPr/>
        </p:nvSpPr>
        <p:spPr>
          <a:xfrm>
            <a:off x="119270" y="3324361"/>
            <a:ext cx="609600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k-SK" sz="2400" b="1" dirty="0">
                <a:solidFill>
                  <a:srgbClr val="9900CC"/>
                </a:solidFill>
              </a:rPr>
              <a:t>JADRO</a:t>
            </a:r>
          </a:p>
          <a:p>
            <a:pPr>
              <a:buFont typeface="Courier New" pitchFamily="49" charset="0"/>
              <a:buChar char="o"/>
            </a:pPr>
            <a:r>
              <a:rPr lang="sk-SK" sz="2400" b="1" dirty="0"/>
              <a:t>tvoria ho nukleové kyseliny a bielkoviny</a:t>
            </a:r>
          </a:p>
          <a:p>
            <a:pPr>
              <a:buFont typeface="Courier New" pitchFamily="49" charset="0"/>
              <a:buChar char="o"/>
            </a:pPr>
            <a:r>
              <a:rPr lang="sk-SK" sz="2400" b="1" dirty="0"/>
              <a:t>riadi životné procesy v bunke</a:t>
            </a:r>
          </a:p>
          <a:p>
            <a:pPr>
              <a:buFont typeface="Courier New" pitchFamily="49" charset="0"/>
              <a:buChar char="o"/>
            </a:pPr>
            <a:r>
              <a:rPr lang="sk-SK" sz="2400" b="1" dirty="0"/>
              <a:t>obsahuje chromozómy- útvary </a:t>
            </a:r>
          </a:p>
          <a:p>
            <a:pPr marL="0" indent="0">
              <a:buNone/>
            </a:pPr>
            <a:r>
              <a:rPr lang="sk-SK" sz="2400" b="1" dirty="0"/>
              <a:t> prenášajúce genetické informácie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b="1" dirty="0"/>
              <a:t>Obsahuje jadierko a informácie o dedičných vlastnostiach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0C3FE6-8720-414F-9BD2-CF3D79EA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530" y="4367234"/>
            <a:ext cx="2862470" cy="235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4D9F6BC3-2A0C-4833-AE3A-64CCE8AAE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62" y="3417395"/>
            <a:ext cx="3657600" cy="3304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2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34456" y="341819"/>
            <a:ext cx="8352928" cy="4051437"/>
          </a:xfrm>
        </p:spPr>
        <p:txBody>
          <a:bodyPr/>
          <a:lstStyle/>
          <a:p>
            <a:pPr marL="0" indent="0">
              <a:buNone/>
            </a:pPr>
            <a:r>
              <a:rPr lang="sk-SK" sz="2400" b="1" dirty="0">
                <a:solidFill>
                  <a:srgbClr val="9900CC"/>
                </a:solidFill>
              </a:rPr>
              <a:t>CHLOROPLASTY</a:t>
            </a:r>
          </a:p>
          <a:p>
            <a:pPr marL="0" indent="0">
              <a:buNone/>
            </a:pPr>
            <a:r>
              <a:rPr lang="sk-SK" sz="2400" b="1" dirty="0"/>
              <a:t>	obsahujú zelené farbivo (chlorofyl)</a:t>
            </a:r>
          </a:p>
          <a:p>
            <a:pPr marL="0" indent="0">
              <a:buNone/>
            </a:pPr>
            <a:r>
              <a:rPr lang="sk-SK" sz="2400" b="1" i="1" dirty="0">
                <a:solidFill>
                  <a:srgbClr val="C00000"/>
                </a:solidFill>
              </a:rPr>
              <a:t>FUNKCIA: </a:t>
            </a:r>
            <a:r>
              <a:rPr lang="sk-SK" sz="2400" b="1" dirty="0"/>
              <a:t>prebieha v nich fotosyntéza</a:t>
            </a:r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627" y="116382"/>
            <a:ext cx="3230719" cy="310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157" y="923522"/>
            <a:ext cx="2911227" cy="199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18" y="3217636"/>
            <a:ext cx="2499139" cy="364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lokTextu 3"/>
          <p:cNvSpPr txBox="1"/>
          <p:nvPr/>
        </p:nvSpPr>
        <p:spPr>
          <a:xfrm>
            <a:off x="10552856" y="463496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bunková stena</a:t>
            </a:r>
          </a:p>
        </p:txBody>
      </p:sp>
      <p:sp>
        <p:nvSpPr>
          <p:cNvPr id="9" name="BlokTextu 8"/>
          <p:cNvSpPr txBox="1"/>
          <p:nvPr/>
        </p:nvSpPr>
        <p:spPr>
          <a:xfrm>
            <a:off x="10650298" y="5222661"/>
            <a:ext cx="18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 err="1"/>
              <a:t>chloroplast</a:t>
            </a:r>
            <a:endParaRPr lang="sk-SK" b="1" dirty="0"/>
          </a:p>
        </p:txBody>
      </p:sp>
      <p:sp>
        <p:nvSpPr>
          <p:cNvPr id="8" name="Zástupný symbol obsahu 2">
            <a:extLst>
              <a:ext uri="{FF2B5EF4-FFF2-40B4-BE49-F238E27FC236}">
                <a16:creationId xmlns:a16="http://schemas.microsoft.com/office/drawing/2014/main" id="{6E2A37B0-E349-447E-90EC-C068106F4382}"/>
              </a:ext>
            </a:extLst>
          </p:cNvPr>
          <p:cNvSpPr txBox="1">
            <a:spLocks/>
          </p:cNvSpPr>
          <p:nvPr/>
        </p:nvSpPr>
        <p:spPr>
          <a:xfrm>
            <a:off x="529881" y="1692953"/>
            <a:ext cx="7776864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k-SK" sz="2400" b="1">
              <a:solidFill>
                <a:srgbClr val="9900CC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sk-SK" sz="2400" b="1">
                <a:solidFill>
                  <a:srgbClr val="9900CC"/>
                </a:solidFill>
              </a:rPr>
              <a:t>RIBOZÓMY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k-SK" sz="2400" b="1"/>
              <a:t>	prebieha v nich tvorba bielkovín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k-SK" sz="2400" b="1"/>
          </a:p>
          <a:p>
            <a:pPr marL="0" indent="0">
              <a:buFont typeface="Arial" panose="020B0604020202020204" pitchFamily="34" charset="0"/>
              <a:buNone/>
            </a:pPr>
            <a:endParaRPr lang="sk-SK" b="1"/>
          </a:p>
          <a:p>
            <a:pPr marL="0" indent="0">
              <a:buFont typeface="Arial" panose="020B0604020202020204" pitchFamily="34" charset="0"/>
              <a:buNone/>
            </a:pPr>
            <a:endParaRPr lang="sk-SK" b="1"/>
          </a:p>
          <a:p>
            <a:pPr marL="0" indent="0">
              <a:buFont typeface="Arial" panose="020B0604020202020204" pitchFamily="34" charset="0"/>
              <a:buNone/>
            </a:pPr>
            <a:endParaRPr lang="sk-SK" b="1"/>
          </a:p>
          <a:p>
            <a:pPr marL="0" indent="0">
              <a:buFont typeface="Arial" panose="020B0604020202020204" pitchFamily="34" charset="0"/>
              <a:buNone/>
            </a:pPr>
            <a:endParaRPr lang="sk-SK" b="1"/>
          </a:p>
          <a:p>
            <a:pPr marL="0" indent="0">
              <a:buFont typeface="Arial" panose="020B0604020202020204" pitchFamily="34" charset="0"/>
              <a:buNone/>
            </a:pPr>
            <a:endParaRPr lang="sk-SK" b="1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A849235-EF32-4A5A-91F4-CAA70C3A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4" y="3531375"/>
            <a:ext cx="478764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9954A634-FBD1-4EEC-B742-4931CFB7C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42" y="4670158"/>
            <a:ext cx="2256722" cy="2256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07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8" grpId="0"/>
    </p:bldLst>
  </p:timing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650</Words>
  <Application>Microsoft Office PowerPoint</Application>
  <PresentationFormat>Širokouhlá</PresentationFormat>
  <Paragraphs>192</Paragraphs>
  <Slides>25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25</vt:i4>
      </vt:variant>
    </vt:vector>
  </HeadingPairs>
  <TitlesOfParts>
    <vt:vector size="33" baseType="lpstr">
      <vt:lpstr>Agency FB</vt:lpstr>
      <vt:lpstr>Arial</vt:lpstr>
      <vt:lpstr>Arial</vt:lpstr>
      <vt:lpstr>Calibri</vt:lpstr>
      <vt:lpstr>Calibri Light</vt:lpstr>
      <vt:lpstr>Courier New</vt:lpstr>
      <vt:lpstr>Wingdings</vt:lpstr>
      <vt:lpstr>Motív Office</vt:lpstr>
      <vt:lpstr>Základná štruktúra života - bunka</vt:lpstr>
      <vt:lpstr>Robert Hooke</vt:lpstr>
      <vt:lpstr>Prezentácia programu PowerPoint</vt:lpstr>
      <vt:lpstr>Prezentácia programu PowerPoint</vt:lpstr>
      <vt:lpstr>Bunkové povrchy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Rastlinná</vt:lpstr>
      <vt:lpstr>Prezentácia programu PowerPoint</vt:lpstr>
      <vt:lpstr>Správne spoj:</vt:lpstr>
      <vt:lpstr>Vyrieš prešmyčky a dozvieš sa názov najväčšej a najmenšej bunky</vt:lpstr>
      <vt:lpstr>Úlohy na opakovanie</vt:lpstr>
      <vt:lpstr>Prezentácia programu PowerPoint</vt:lpstr>
      <vt:lpstr>Označ časti buniek spoločné pre rastlinnú aj živočíšnu bunku! </vt:lpstr>
      <vt:lpstr>Ako sa nazýva veda skúmajúca bunky?</vt:lpstr>
      <vt:lpstr>Ktorá organela slúži rastlinným bunkám ako zásobareň látok?</vt:lpstr>
      <vt:lpstr>Ktorá organela riadi život bunky a obsahuje genetické (dedičné) informácie?</vt:lpstr>
      <vt:lpstr>Ktorá organela je energetickou zásobárňou rastlinných aj živočíšnych buniek?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Základná štruktúra života - bunka</dc:title>
  <dc:creator>Terka</dc:creator>
  <cp:lastModifiedBy>Terka</cp:lastModifiedBy>
  <cp:revision>29</cp:revision>
  <dcterms:created xsi:type="dcterms:W3CDTF">2021-01-04T12:15:35Z</dcterms:created>
  <dcterms:modified xsi:type="dcterms:W3CDTF">2021-02-18T10:31:51Z</dcterms:modified>
</cp:coreProperties>
</file>